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73" r:id="rId5"/>
    <p:sldId id="480" r:id="rId6"/>
    <p:sldId id="501" r:id="rId7"/>
    <p:sldId id="503" r:id="rId8"/>
    <p:sldId id="505" r:id="rId9"/>
    <p:sldId id="506" r:id="rId10"/>
    <p:sldId id="457" r:id="rId11"/>
    <p:sldId id="498" r:id="rId12"/>
    <p:sldId id="499" r:id="rId13"/>
    <p:sldId id="488" r:id="rId14"/>
  </p:sldIdLst>
  <p:sldSz cx="9144000" cy="6858000" type="screen4x3"/>
  <p:notesSz cx="6797675" cy="9928225"/>
  <p:embeddedFontLst>
    <p:embeddedFont>
      <p:font typeface="Roboto Light" panose="020B0604020202020204" charset="0"/>
      <p:regular r:id="rId16"/>
      <p:bold r:id="rId17"/>
      <p:italic r:id="rId18"/>
      <p:boldItalic r:id="rId19"/>
    </p:embeddedFont>
    <p:embeddedFont>
      <p:font typeface="Arial Nova Light" panose="020B060402020202020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ubai Light" panose="020B0604020202020204" charset="-78"/>
      <p:regular r:id="rId26"/>
    </p:embeddedFont>
    <p:embeddedFont>
      <p:font typeface="Roboto Medium" panose="020B0604020202020204" charset="0"/>
      <p:regular r:id="rId27"/>
      <p:bold r:id="rId28"/>
      <p:italic r:id="rId29"/>
      <p:boldItalic r:id="rId30"/>
    </p:embeddedFont>
    <p:embeddedFont>
      <p:font typeface="Ebrima" panose="02000000000000000000" pitchFamily="2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57" roundtripDataSignature="AMtx7mjZoEmGWyTJkecH+FYZ9XMWTDs63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Makal O'Hara" initials="EMO" lastIdx="1" clrIdx="0">
    <p:extLst>
      <p:ext uri="{19B8F6BF-5375-455C-9EA6-DF929625EA0E}">
        <p15:presenceInfo xmlns:p15="http://schemas.microsoft.com/office/powerpoint/2012/main" userId="Ewa Makal O'H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3399"/>
    <a:srgbClr val="B8E08C"/>
    <a:srgbClr val="96DD61"/>
    <a:srgbClr val="F4A71C"/>
    <a:srgbClr val="CA8906"/>
    <a:srgbClr val="5BCD05"/>
    <a:srgbClr val="A66A6E"/>
    <a:srgbClr val="905534"/>
    <a:srgbClr val="A1A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50E5E-B8C7-4403-9A6F-422C5B856CE5}" v="2" dt="2021-08-05T09:13:51.192"/>
    <p1510:client id="{274D57B5-2188-4EBA-BAB6-66FB5E40496E}" v="125" dt="2022-01-18T11:21:51.986"/>
    <p1510:client id="{68BD42A4-20EA-4DED-8D93-BC37DD560182}" v="116" dt="2022-01-20T14:06:34.424"/>
    <p1510:client id="{38656471-6D33-4E8A-AB06-E0F757F6E76F}" v="1" dt="2021-11-15T12:19:50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032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93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5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6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4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4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AFE0-D4EE-47ED-91EB-EC748719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A15F-76D1-42BC-B28B-1A93BA04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Spotkanie informacyjne - Monika Satała - BWZ UW - 28.02.2014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CFAE-00B4-40A8-B137-6C11B362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FAA3-E6B5-48F0-834C-B74C3D0DFF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28546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  <a:defRPr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 rot="-5400000">
            <a:off x="8566898" y="6293838"/>
            <a:ext cx="583352" cy="570853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9082" y="6383927"/>
            <a:ext cx="1033439" cy="4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/>
          <p:nvPr/>
        </p:nvSpPr>
        <p:spPr>
          <a:xfrm rot="-5400000">
            <a:off x="8566898" y="6293838"/>
            <a:ext cx="583352" cy="570853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wz.uw.edu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mailto:erasmusbwz@uw.edu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wz.uw.edu.pl/lista-koordynatorow-ds-mobilnosc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" name="Google Shape;58;p1"/>
          <p:cNvCxnSpPr/>
          <p:nvPr/>
        </p:nvCxnSpPr>
        <p:spPr>
          <a:xfrm>
            <a:off x="0" y="1121069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pole tekstowe 7"/>
          <p:cNvSpPr txBox="1"/>
          <p:nvPr/>
        </p:nvSpPr>
        <p:spPr>
          <a:xfrm>
            <a:off x="157022" y="1665832"/>
            <a:ext cx="50335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Erasmus+ </a:t>
            </a:r>
            <a:r>
              <a:rPr lang="pl-PL" sz="2400" b="1" dirty="0" smtClean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2022/23</a:t>
            </a:r>
            <a:endParaRPr lang="pl-PL" sz="2400" b="1" dirty="0">
              <a:solidFill>
                <a:srgbClr val="0070C0"/>
              </a:solidFill>
              <a:latin typeface="Arial Nova Light" panose="020B0304020202020204" pitchFamily="34" charset="0"/>
              <a:ea typeface="Ebrima" panose="02000000000000000000" pitchFamily="2" charset="0"/>
              <a:cs typeface="Dubai Light" panose="020B0604020202020204" pitchFamily="34" charset="-78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Dla doktorantów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Spotkanie informacyjne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00B050"/>
              </a:solidFill>
              <a:latin typeface="Arial Nova Light" panose="020B0304020202020204" pitchFamily="34" charset="0"/>
              <a:ea typeface="Ebrima" panose="02000000000000000000" pitchFamily="2" charset="0"/>
              <a:cs typeface="Dubai Light" panose="020B0604020202020204" pitchFamily="34" charset="-78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Sekcja Erasmus 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BWZ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Monika Satała </a:t>
            </a: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ea typeface="Ebrima" panose="02000000000000000000" pitchFamily="2" charset="0"/>
              <a:cs typeface="Dubai Light" panose="020B0604020202020204" pitchFamily="34" charset="-78"/>
            </a:endParaRPr>
          </a:p>
          <a:p>
            <a:pPr>
              <a:lnSpc>
                <a:spcPct val="150000"/>
              </a:lnSpc>
            </a:pPr>
            <a:endParaRPr lang="pl-PL" sz="1600" dirty="0">
              <a:solidFill>
                <a:srgbClr val="0070C0"/>
              </a:solidFill>
              <a:latin typeface="Arial Nova Light" panose="020B0304020202020204" pitchFamily="34" charset="0"/>
              <a:ea typeface="Ebrima" panose="02000000000000000000" pitchFamily="2" charset="0"/>
              <a:cs typeface="Dubai Light" panose="020B0604020202020204" pitchFamily="34" charset="-78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rgbClr val="0070C0"/>
                </a:solidFill>
                <a:latin typeface="Arial Nova Light" panose="020B0304020202020204" pitchFamily="34" charset="0"/>
                <a:ea typeface="Ebrima" panose="02000000000000000000" pitchFamily="2" charset="0"/>
                <a:cs typeface="Dubai Light" panose="020B0604020202020204" pitchFamily="34" charset="-78"/>
              </a:rPr>
              <a:t>06.10.2022</a:t>
            </a:r>
            <a:endParaRPr lang="pl-PL" sz="1600" dirty="0">
              <a:solidFill>
                <a:srgbClr val="0070C0"/>
              </a:solidFill>
              <a:latin typeface="Arial Nova Light" panose="020B0304020202020204" pitchFamily="34" charset="0"/>
              <a:ea typeface="Ebrima" panose="02000000000000000000" pitchFamily="2" charset="0"/>
              <a:cs typeface="Dubai Light" panose="020B060402020202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A98B29-D45A-4163-9A93-6FF956D9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10" y="1774268"/>
            <a:ext cx="4779390" cy="44269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1F75945-C584-4BBB-8B19-9F8B7FBB42E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8049" y="21276"/>
            <a:ext cx="5296939" cy="1001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cxnSp>
        <p:nvCxnSpPr>
          <p:cNvPr id="9" name="Łącznik prosty 7">
            <a:extLst>
              <a:ext uri="{FF2B5EF4-FFF2-40B4-BE49-F238E27FC236}">
                <a16:creationId xmlns:a16="http://schemas.microsoft.com/office/drawing/2014/main" id="{CF05519E-F9B3-4174-9DA8-4C1E104911A4}"/>
              </a:ext>
            </a:extLst>
          </p:cNvPr>
          <p:cNvCxnSpPr>
            <a:cxnSpLocks/>
          </p:cNvCxnSpPr>
          <p:nvPr/>
        </p:nvCxnSpPr>
        <p:spPr>
          <a:xfrm>
            <a:off x="6123358" y="-7048"/>
            <a:ext cx="0" cy="1128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/>
        </p:nvSpPr>
        <p:spPr>
          <a:xfrm rot="5400000">
            <a:off x="-38479" y="38477"/>
            <a:ext cx="692731" cy="6157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8" name="Łącznik prosty 5">
            <a:extLst>
              <a:ext uri="{FF2B5EF4-FFF2-40B4-BE49-F238E27FC236}">
                <a16:creationId xmlns:a16="http://schemas.microsoft.com/office/drawing/2014/main" id="{641BE045-EDF3-464D-AD8F-AD52137470B9}"/>
              </a:ext>
            </a:extLst>
          </p:cNvPr>
          <p:cNvCxnSpPr/>
          <p:nvPr/>
        </p:nvCxnSpPr>
        <p:spPr>
          <a:xfrm flipV="1">
            <a:off x="1" y="1505558"/>
            <a:ext cx="9143999" cy="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86D26-5B18-4C2C-91CA-F7CD97B2F9FC}"/>
              </a:ext>
            </a:extLst>
          </p:cNvPr>
          <p:cNvSpPr txBox="1"/>
          <p:nvPr/>
        </p:nvSpPr>
        <p:spPr>
          <a:xfrm>
            <a:off x="476366" y="571978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Biuro Współpracy z Zagranicą (BWZ)</a:t>
            </a:r>
          </a:p>
          <a:p>
            <a:endParaRPr lang="pl-PL" sz="1200" b="1" dirty="0">
              <a:solidFill>
                <a:srgbClr val="00206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A2DC8-284F-40EE-96A7-18A42D98E418}"/>
              </a:ext>
            </a:extLst>
          </p:cNvPr>
          <p:cNvSpPr txBox="1"/>
          <p:nvPr/>
        </p:nvSpPr>
        <p:spPr>
          <a:xfrm>
            <a:off x="499621" y="1857550"/>
            <a:ext cx="42145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pl-PL" sz="1600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Sekcja Erasmus+</a:t>
            </a:r>
            <a:endParaRPr lang="pl-PL" sz="1600" dirty="0">
              <a:solidFill>
                <a:srgbClr val="0070C0"/>
              </a:solidFill>
              <a:latin typeface="Arial Nova Light" panose="020B0304020202020204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pl-PL" sz="1600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70C0"/>
                </a:solidFill>
                <a:latin typeface="Arial Nova Light" panose="020B0304020202020204" pitchFamily="34" charset="0"/>
              </a:rPr>
              <a:t>Studia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70C0"/>
                </a:solidFill>
                <a:latin typeface="Arial Nova Light" panose="020B0304020202020204" pitchFamily="34" charset="0"/>
              </a:rPr>
              <a:t>Praktyki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dirty="0">
                <a:solidFill>
                  <a:srgbClr val="002060"/>
                </a:solidFill>
                <a:latin typeface="Arial Nova Light" panose="020B0304020202020204" pitchFamily="34" charset="0"/>
              </a:rPr>
              <a:t> 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rgbClr val="002060"/>
                </a:solidFill>
                <a:latin typeface="Arial Nova Light" panose="020B0304020202020204" pitchFamily="34" charset="0"/>
                <a:hlinkClick r:id="rId3"/>
              </a:rPr>
              <a:t>www.bwz.uw.edu.pl</a:t>
            </a:r>
            <a:endParaRPr lang="pl-PL" b="1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pl-PL" b="1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rgbClr val="002060"/>
                </a:solidFill>
                <a:latin typeface="Arial Nova Light" panose="020B0304020202020204" pitchFamily="34" charset="0"/>
                <a:hlinkClick r:id="rId4"/>
              </a:rPr>
              <a:t>erasmusbwz@uw.edu.pl</a:t>
            </a:r>
            <a:endParaRPr lang="pl-PL" b="1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dirty="0" smtClean="0">
                <a:solidFill>
                  <a:srgbClr val="002060"/>
                </a:solidFill>
                <a:latin typeface="Arial Nova Light" panose="020B0304020202020204" pitchFamily="34" charset="0"/>
              </a:rPr>
              <a:t>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b="1" smtClean="0">
                <a:solidFill>
                  <a:srgbClr val="002060"/>
                </a:solidFill>
                <a:latin typeface="Arial Nova Light" panose="020B0304020202020204" pitchFamily="34" charset="0"/>
              </a:rPr>
              <a:t> tel. 22 </a:t>
            </a:r>
            <a:r>
              <a:rPr lang="pl-PL" b="1" dirty="0" smtClean="0">
                <a:solidFill>
                  <a:srgbClr val="002060"/>
                </a:solidFill>
                <a:latin typeface="Arial Nova Light" panose="020B0304020202020204" pitchFamily="34" charset="0"/>
              </a:rPr>
              <a:t>55 24 069</a:t>
            </a:r>
            <a:endParaRPr lang="pl-PL" b="1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pl-PL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dirty="0">
                <a:solidFill>
                  <a:srgbClr val="002060"/>
                </a:solidFill>
                <a:latin typeface="Arial Nova Light" panose="020B0304020202020204" pitchFamily="34" charset="0"/>
              </a:rPr>
              <a:t>Kampus Główny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dirty="0">
                <a:solidFill>
                  <a:srgbClr val="002060"/>
                </a:solidFill>
                <a:latin typeface="Arial Nova Light" panose="020B0304020202020204" pitchFamily="34" charset="0"/>
              </a:rPr>
              <a:t>Krakowskie Przedmieście </a:t>
            </a:r>
            <a:r>
              <a:rPr lang="pl-PL" dirty="0" smtClean="0">
                <a:solidFill>
                  <a:srgbClr val="002060"/>
                </a:solidFill>
                <a:latin typeface="Arial Nova Light" panose="020B0304020202020204" pitchFamily="34" charset="0"/>
              </a:rPr>
              <a:t>26/28</a:t>
            </a:r>
            <a:endParaRPr lang="pl-PL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Stary BUW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pok. 207 (p. II)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pl-PL" sz="1800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pl-PL" sz="1800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sz="1600" b="1" dirty="0">
                <a:solidFill>
                  <a:srgbClr val="92D050"/>
                </a:solidFill>
                <a:latin typeface="Arial Nova Light" panose="020B0304020202020204" pitchFamily="34" charset="0"/>
              </a:rPr>
              <a:t>Serdecznie dziękujemy za uwagę </a:t>
            </a:r>
            <a:r>
              <a:rPr lang="pl-PL" sz="1600" b="1" dirty="0">
                <a:solidFill>
                  <a:srgbClr val="92D050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pl-PL" sz="1800" dirty="0">
              <a:solidFill>
                <a:srgbClr val="002060"/>
              </a:solidFill>
              <a:latin typeface="Arial Nova Light" panose="020B03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pl-PL" sz="1800" dirty="0">
                <a:solidFill>
                  <a:srgbClr val="002060"/>
                </a:solidFill>
                <a:latin typeface="Arial Nova Light" panose="020B0304020202020204" pitchFamily="34" charset="0"/>
              </a:rPr>
              <a:t> </a:t>
            </a:r>
            <a:endParaRPr lang="pl-PL" sz="1800" dirty="0">
              <a:latin typeface="Arial Nova Light" panose="020B0304020202020204" pitchFamily="34" charset="0"/>
            </a:endParaRPr>
          </a:p>
        </p:txBody>
      </p:sp>
      <p:cxnSp>
        <p:nvCxnSpPr>
          <p:cNvPr id="11" name="Łącznik prosty 7">
            <a:extLst>
              <a:ext uri="{FF2B5EF4-FFF2-40B4-BE49-F238E27FC236}">
                <a16:creationId xmlns:a16="http://schemas.microsoft.com/office/drawing/2014/main" id="{53A19B35-823C-42E2-84DA-EAB27CFADCC1}"/>
              </a:ext>
            </a:extLst>
          </p:cNvPr>
          <p:cNvCxnSpPr>
            <a:cxnSpLocks/>
          </p:cNvCxnSpPr>
          <p:nvPr/>
        </p:nvCxnSpPr>
        <p:spPr>
          <a:xfrm>
            <a:off x="5059979" y="-1"/>
            <a:ext cx="0" cy="1505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7">
            <a:extLst>
              <a:ext uri="{FF2B5EF4-FFF2-40B4-BE49-F238E27FC236}">
                <a16:creationId xmlns:a16="http://schemas.microsoft.com/office/drawing/2014/main" id="{FCFCD512-E2CC-4378-BB67-D39504A587EC}"/>
              </a:ext>
            </a:extLst>
          </p:cNvPr>
          <p:cNvCxnSpPr>
            <a:cxnSpLocks/>
          </p:cNvCxnSpPr>
          <p:nvPr/>
        </p:nvCxnSpPr>
        <p:spPr>
          <a:xfrm>
            <a:off x="5059979" y="1505558"/>
            <a:ext cx="0" cy="5352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979" y="2080633"/>
            <a:ext cx="4087424" cy="33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/>
        </p:nvSpPr>
        <p:spPr>
          <a:xfrm rot="5400000">
            <a:off x="-38479" y="38477"/>
            <a:ext cx="692731" cy="6157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8" name="Łącznik prosty 5">
            <a:extLst>
              <a:ext uri="{FF2B5EF4-FFF2-40B4-BE49-F238E27FC236}">
                <a16:creationId xmlns:a16="http://schemas.microsoft.com/office/drawing/2014/main" id="{641BE045-EDF3-464D-AD8F-AD52137470B9}"/>
              </a:ext>
            </a:extLst>
          </p:cNvPr>
          <p:cNvCxnSpPr/>
          <p:nvPr/>
        </p:nvCxnSpPr>
        <p:spPr>
          <a:xfrm flipV="1">
            <a:off x="-1" y="1265310"/>
            <a:ext cx="9143999" cy="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86D26-5B18-4C2C-91CA-F7CD97B2F9FC}"/>
              </a:ext>
            </a:extLst>
          </p:cNvPr>
          <p:cNvSpPr txBox="1"/>
          <p:nvPr/>
        </p:nvSpPr>
        <p:spPr>
          <a:xfrm>
            <a:off x="623864" y="181771"/>
            <a:ext cx="4888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b="1" dirty="0">
              <a:solidFill>
                <a:schemeClr val="accent6">
                  <a:lumMod val="50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Możliwości wyjazdu dla </a:t>
            </a: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doktorantów w Programie Erasmus+</a:t>
            </a:r>
            <a:endParaRPr lang="pl-PL" sz="1800" b="1" dirty="0">
              <a:solidFill>
                <a:schemeClr val="accent6">
                  <a:lumMod val="50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F5F26-E9A5-424E-8E8D-8A3A0DFFB1D8}"/>
              </a:ext>
            </a:extLst>
          </p:cNvPr>
          <p:cNvSpPr txBox="1"/>
          <p:nvPr/>
        </p:nvSpPr>
        <p:spPr>
          <a:xfrm>
            <a:off x="615774" y="1837890"/>
            <a:ext cx="7685544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endParaRPr lang="pl-PL" sz="1800" b="1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     </a:t>
            </a: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Studia częściowe - </a:t>
            </a: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„tradycyjny Erasmus”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Praktyki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– „tradycyjny Erasmus” i nowości w programie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Krótkoterminowa mobilność doktorantów (</a:t>
            </a:r>
            <a:r>
              <a:rPr lang="pl-PL" dirty="0" err="1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Short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Doctoral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Mobility) – </a:t>
            </a:r>
            <a:r>
              <a:rPr lang="pl-PL" dirty="0">
                <a:solidFill>
                  <a:srgbClr val="00B05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nowość w programie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    </a:t>
            </a:r>
            <a:endParaRPr lang="pl-PL" sz="16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sz="1800" dirty="0">
                <a:solidFill>
                  <a:srgbClr val="002060"/>
                </a:solidFill>
                <a:latin typeface="Arial Nova Light" panose="020B0304020202020204" pitchFamily="34" charset="0"/>
              </a:rPr>
              <a:t> </a:t>
            </a:r>
          </a:p>
        </p:txBody>
      </p:sp>
      <p:cxnSp>
        <p:nvCxnSpPr>
          <p:cNvPr id="11" name="Łącznik prosty 7">
            <a:extLst>
              <a:ext uri="{FF2B5EF4-FFF2-40B4-BE49-F238E27FC236}">
                <a16:creationId xmlns:a16="http://schemas.microsoft.com/office/drawing/2014/main" id="{278A3369-94C2-4AC4-902C-A5BD4D644D2D}"/>
              </a:ext>
            </a:extLst>
          </p:cNvPr>
          <p:cNvCxnSpPr>
            <a:cxnSpLocks/>
          </p:cNvCxnSpPr>
          <p:nvPr/>
        </p:nvCxnSpPr>
        <p:spPr>
          <a:xfrm flipH="1">
            <a:off x="6021513" y="0"/>
            <a:ext cx="2769" cy="1265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>
            <a:extLst>
              <a:ext uri="{FF2B5EF4-FFF2-40B4-BE49-F238E27FC236}">
                <a16:creationId xmlns:a16="http://schemas.microsoft.com/office/drawing/2014/main" id="{B296BF53-2AD3-4690-B093-C6F4FE70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5" y="4453991"/>
            <a:ext cx="1753752" cy="11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/>
        </p:nvSpPr>
        <p:spPr>
          <a:xfrm rot="5400000">
            <a:off x="-38479" y="38477"/>
            <a:ext cx="692731" cy="6157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8" name="Łącznik prosty 5">
            <a:extLst>
              <a:ext uri="{FF2B5EF4-FFF2-40B4-BE49-F238E27FC236}">
                <a16:creationId xmlns:a16="http://schemas.microsoft.com/office/drawing/2014/main" id="{641BE045-EDF3-464D-AD8F-AD52137470B9}"/>
              </a:ext>
            </a:extLst>
          </p:cNvPr>
          <p:cNvCxnSpPr/>
          <p:nvPr/>
        </p:nvCxnSpPr>
        <p:spPr>
          <a:xfrm flipV="1">
            <a:off x="-1" y="1265310"/>
            <a:ext cx="9143999" cy="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86D26-5B18-4C2C-91CA-F7CD97B2F9FC}"/>
              </a:ext>
            </a:extLst>
          </p:cNvPr>
          <p:cNvSpPr txBox="1"/>
          <p:nvPr/>
        </p:nvSpPr>
        <p:spPr>
          <a:xfrm>
            <a:off x="1697738" y="445587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Studia częściowe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F5F26-E9A5-424E-8E8D-8A3A0DFFB1D8}"/>
              </a:ext>
            </a:extLst>
          </p:cNvPr>
          <p:cNvSpPr txBox="1"/>
          <p:nvPr/>
        </p:nvSpPr>
        <p:spPr>
          <a:xfrm>
            <a:off x="491568" y="1265310"/>
            <a:ext cx="8329703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800" b="1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Studia częściowe: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Wyjazdy na 1 semestr lub cały rok do uczelni z krajów Programu (Europa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) lub krajów partnerskich </a:t>
            </a:r>
            <a:r>
              <a:rPr lang="pl-PL" b="1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(oddzielne konkursy na stronie BWZ)</a:t>
            </a:r>
            <a:endParaRPr lang="pl-PL" b="1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Obowiązek uzyskania min. 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10 ECTS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/ </a:t>
            </a:r>
            <a:r>
              <a:rPr lang="pl-PL" dirty="0" err="1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sem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. – konieczność udziału w zajęciach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00B050"/>
                </a:solidFill>
                <a:latin typeface="Arial Nova Light"/>
                <a:cs typeface="Calibri"/>
              </a:rPr>
              <a:t>Kwalifikacja na wydziałach</a:t>
            </a: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 pokrewnych, w ramach </a:t>
            </a: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istniejących umów </a:t>
            </a: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z uczelniami partnerskimi dla studentów III stopnia (</a:t>
            </a: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luty </a:t>
            </a:r>
            <a:r>
              <a:rPr lang="pl-PL" b="1" dirty="0" smtClean="0">
                <a:solidFill>
                  <a:srgbClr val="0070C0"/>
                </a:solidFill>
                <a:latin typeface="Arial Nova Light"/>
                <a:cs typeface="Calibri"/>
              </a:rPr>
              <a:t>2023</a:t>
            </a:r>
            <a:r>
              <a:rPr lang="pl-PL" dirty="0" smtClean="0">
                <a:solidFill>
                  <a:srgbClr val="0070C0"/>
                </a:solidFill>
                <a:latin typeface="Arial Nova Light"/>
                <a:cs typeface="Calibri"/>
              </a:rPr>
              <a:t>)</a:t>
            </a:r>
            <a:endParaRPr lang="pl-PL" dirty="0">
              <a:solidFill>
                <a:srgbClr val="0070C0"/>
              </a:solidFill>
              <a:latin typeface="Arial Nova Light"/>
              <a:cs typeface="Calibri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Udział w kwalifikacji na wydziale dla uczestników Szkół Doktorskich za zgodą: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- 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koordynatora ds. mobilności w Szkole </a:t>
            </a:r>
            <a:r>
              <a:rPr lang="pl-PL" sz="1200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Doktorskiej 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(w </a:t>
            </a:r>
            <a:r>
              <a:rPr lang="pl-PL" sz="1200" dirty="0" err="1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Międzydziedzinowej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Szkole Doktorskiej – zgoda promotora)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sz="1200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 -  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Dyrektora Szkoły Doktorskiej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 -  koordynatora ds. mobilności na wydziale, z którego umowy chcemy skorzystać.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171450" indent="-171450" eaLnBrk="1" fontAlgn="auto" hangingPunct="1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Koordynatorzy ds. mobilności w Szkołach 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Doktorskich (stan na 06.10.2022):</a:t>
            </a: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 </a:t>
            </a: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Lista koordynatorów ds. mobilności: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  <a:hlinkClick r:id="rId3"/>
              </a:rPr>
              <a:t>http://bwz.uw.edu.pl/lista-koordynatorow-ds-mobilnosci/</a:t>
            </a: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  Uwaga! </a:t>
            </a:r>
            <a:r>
              <a:rPr lang="pl-PL" b="1" dirty="0">
                <a:solidFill>
                  <a:srgbClr val="00B050"/>
                </a:solidFill>
                <a:latin typeface="Arial Nova Light"/>
                <a:cs typeface="Calibri"/>
              </a:rPr>
              <a:t>Dodatkowa kwalifikacja</a:t>
            </a: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 (w ramach pozostałych miejsc), wrzesień </a:t>
            </a:r>
            <a:r>
              <a:rPr lang="pl-PL" dirty="0" smtClean="0">
                <a:solidFill>
                  <a:srgbClr val="0070C0"/>
                </a:solidFill>
                <a:latin typeface="Arial Nova Light"/>
                <a:cs typeface="Calibri"/>
              </a:rPr>
              <a:t>2023 </a:t>
            </a: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– BWZ bezpośrednio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sz="1800" dirty="0">
                <a:solidFill>
                  <a:srgbClr val="002060"/>
                </a:solidFill>
                <a:latin typeface="Arial Nova Light" panose="020B0304020202020204" pitchFamily="34" charset="0"/>
              </a:rPr>
              <a:t> </a:t>
            </a:r>
          </a:p>
        </p:txBody>
      </p:sp>
      <p:cxnSp>
        <p:nvCxnSpPr>
          <p:cNvPr id="21" name="Łącznik prosty 7">
            <a:extLst>
              <a:ext uri="{FF2B5EF4-FFF2-40B4-BE49-F238E27FC236}">
                <a16:creationId xmlns:a16="http://schemas.microsoft.com/office/drawing/2014/main" id="{278A3369-94C2-4AC4-902C-A5BD4D644D2D}"/>
              </a:ext>
            </a:extLst>
          </p:cNvPr>
          <p:cNvCxnSpPr>
            <a:cxnSpLocks/>
          </p:cNvCxnSpPr>
          <p:nvPr/>
        </p:nvCxnSpPr>
        <p:spPr>
          <a:xfrm flipH="1">
            <a:off x="6021513" y="0"/>
            <a:ext cx="2769" cy="1265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10" y="4702629"/>
            <a:ext cx="5624921" cy="1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/>
        </p:nvSpPr>
        <p:spPr>
          <a:xfrm rot="5400000">
            <a:off x="-38479" y="38477"/>
            <a:ext cx="692731" cy="6157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8" name="Łącznik prosty 5">
            <a:extLst>
              <a:ext uri="{FF2B5EF4-FFF2-40B4-BE49-F238E27FC236}">
                <a16:creationId xmlns:a16="http://schemas.microsoft.com/office/drawing/2014/main" id="{641BE045-EDF3-464D-AD8F-AD52137470B9}"/>
              </a:ext>
            </a:extLst>
          </p:cNvPr>
          <p:cNvCxnSpPr/>
          <p:nvPr/>
        </p:nvCxnSpPr>
        <p:spPr>
          <a:xfrm flipV="1">
            <a:off x="-1" y="1265310"/>
            <a:ext cx="9143999" cy="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86D26-5B18-4C2C-91CA-F7CD97B2F9FC}"/>
              </a:ext>
            </a:extLst>
          </p:cNvPr>
          <p:cNvSpPr txBox="1"/>
          <p:nvPr/>
        </p:nvSpPr>
        <p:spPr>
          <a:xfrm>
            <a:off x="1413954" y="425022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Studia częściowe</a:t>
            </a:r>
          </a:p>
        </p:txBody>
      </p:sp>
      <p:cxnSp>
        <p:nvCxnSpPr>
          <p:cNvPr id="11" name="Łącznik prosty 7">
            <a:extLst>
              <a:ext uri="{FF2B5EF4-FFF2-40B4-BE49-F238E27FC236}">
                <a16:creationId xmlns:a16="http://schemas.microsoft.com/office/drawing/2014/main" id="{278A3369-94C2-4AC4-902C-A5BD4D644D2D}"/>
              </a:ext>
            </a:extLst>
          </p:cNvPr>
          <p:cNvCxnSpPr>
            <a:cxnSpLocks/>
          </p:cNvCxnSpPr>
          <p:nvPr/>
        </p:nvCxnSpPr>
        <p:spPr>
          <a:xfrm>
            <a:off x="6021513" y="27017"/>
            <a:ext cx="0" cy="1238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806821" y="4150859"/>
            <a:ext cx="75303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Stypendium wyliczane z dokładnością 1 dnia na okres studiowania (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fizyczn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y pobyt)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250 EUR m/c dodatkowo dla studentów otrzymujących dodatek socjalny i studentów z niepełnosprawnością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Dodatek na </a:t>
            </a:r>
            <a:r>
              <a:rPr lang="pl-PL" dirty="0">
                <a:solidFill>
                  <a:srgbClr val="00B050"/>
                </a:solidFill>
                <a:latin typeface="Arial Nova Light" panose="020B0304020202020204" pitchFamily="34" charset="0"/>
              </a:rPr>
              <a:t>zieloną podróż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(autokar/ pociąg etc. lub wspólna podróż samochodem)</a:t>
            </a:r>
          </a:p>
          <a:p>
            <a:pPr>
              <a:buClr>
                <a:srgbClr val="92D050"/>
              </a:buClr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         - 50 EUR – jednorazowy dodatek</a:t>
            </a:r>
          </a:p>
          <a:p>
            <a:pPr>
              <a:buClr>
                <a:srgbClr val="92D050"/>
              </a:buClr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</a:rPr>
              <a:t>         - do 4 dni stypendium na dni 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</a:rPr>
              <a:t>podróży</a:t>
            </a:r>
          </a:p>
          <a:p>
            <a:pPr>
              <a:buClr>
                <a:srgbClr val="92D050"/>
              </a:buClr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9" y="1525226"/>
            <a:ext cx="6581793" cy="22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/>
        </p:nvSpPr>
        <p:spPr>
          <a:xfrm rot="5400000">
            <a:off x="-38479" y="38477"/>
            <a:ext cx="692731" cy="6157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8" name="Łącznik prosty 5">
            <a:extLst>
              <a:ext uri="{FF2B5EF4-FFF2-40B4-BE49-F238E27FC236}">
                <a16:creationId xmlns:a16="http://schemas.microsoft.com/office/drawing/2014/main" id="{641BE045-EDF3-464D-AD8F-AD52137470B9}"/>
              </a:ext>
            </a:extLst>
          </p:cNvPr>
          <p:cNvCxnSpPr/>
          <p:nvPr/>
        </p:nvCxnSpPr>
        <p:spPr>
          <a:xfrm flipV="1">
            <a:off x="-1" y="1265310"/>
            <a:ext cx="9143999" cy="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86D26-5B18-4C2C-91CA-F7CD97B2F9FC}"/>
              </a:ext>
            </a:extLst>
          </p:cNvPr>
          <p:cNvSpPr txBox="1"/>
          <p:nvPr/>
        </p:nvSpPr>
        <p:spPr>
          <a:xfrm>
            <a:off x="1552409" y="396465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Praktyki Erasmus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F5F26-E9A5-424E-8E8D-8A3A0DFFB1D8}"/>
              </a:ext>
            </a:extLst>
          </p:cNvPr>
          <p:cNvSpPr txBox="1"/>
          <p:nvPr/>
        </p:nvSpPr>
        <p:spPr>
          <a:xfrm>
            <a:off x="482602" y="1027094"/>
            <a:ext cx="832970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Praktyka 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studencka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(60-180 dni) lub 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absolwencka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(60-90 dni)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Wyjazd do kraju 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programu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(firmy lub uczelni) lub kraju </a:t>
            </a: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partnerskiego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(tylko do uczelni)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Firma/ organizacja/ instytut badawczy - dowolne; uczelnia w kraju programu – musi mieć kod Erasmus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Rekrutacja non-stop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, prowadzona przez BWZ (zgłoszenie konieczne min. 4 tyg. przed wyjazdem)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Wyjazd możliwy za zgodą: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- 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koordynatora ds. mobilności (w </a:t>
            </a:r>
            <a:r>
              <a:rPr lang="pl-PL" sz="1200" dirty="0" err="1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Międzydziedzinowej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Szkole Doktorskiej – zgoda promotora)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r>
              <a:rPr lang="pl-PL" sz="1200" b="1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 -  </a:t>
            </a: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Dyrektora Szkoły Doktorskiej   </a:t>
            </a: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171450" indent="-171450" eaLnBrk="1" fontAlgn="auto" hangingPunct="1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Wysokość stypendium</a:t>
            </a:r>
          </a:p>
        </p:txBody>
      </p:sp>
      <p:cxnSp>
        <p:nvCxnSpPr>
          <p:cNvPr id="11" name="Łącznik prosty 7">
            <a:extLst>
              <a:ext uri="{FF2B5EF4-FFF2-40B4-BE49-F238E27FC236}">
                <a16:creationId xmlns:a16="http://schemas.microsoft.com/office/drawing/2014/main" id="{278A3369-94C2-4AC4-902C-A5BD4D644D2D}"/>
              </a:ext>
            </a:extLst>
          </p:cNvPr>
          <p:cNvCxnSpPr>
            <a:cxnSpLocks/>
          </p:cNvCxnSpPr>
          <p:nvPr/>
        </p:nvCxnSpPr>
        <p:spPr>
          <a:xfrm>
            <a:off x="6012549" y="-1"/>
            <a:ext cx="0" cy="1238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55686"/>
              </p:ext>
            </p:extLst>
          </p:nvPr>
        </p:nvGraphicFramePr>
        <p:xfrm>
          <a:off x="746400" y="3720140"/>
          <a:ext cx="7875196" cy="209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Kraje</a:t>
                      </a:r>
                      <a:r>
                        <a:rPr lang="pl-PL" sz="1000" baseline="0" dirty="0">
                          <a:effectLst/>
                        </a:rPr>
                        <a:t> Programu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Praktyki</a:t>
                      </a:r>
                      <a:r>
                        <a:rPr lang="pl-PL" sz="1000" baseline="0" dirty="0">
                          <a:effectLst/>
                        </a:rPr>
                        <a:t> – stawki m/c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Grupa 1 – Dania, Finlandia, Irlandia, Islandia, Lichtenstein, Luksemburg, Norwegia,  </a:t>
                      </a:r>
                      <a:r>
                        <a:rPr lang="pl-PL" sz="1000" dirty="0" smtClean="0">
                          <a:effectLst/>
                        </a:rPr>
                        <a:t>Szwecja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670 EUR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Austria</a:t>
                      </a:r>
                      <a:r>
                        <a:rPr lang="pl-PL" sz="1000" dirty="0">
                          <a:effectLst/>
                        </a:rPr>
                        <a:t>, Belgia, Cypr, Francja, Grecja, </a:t>
                      </a:r>
                      <a:r>
                        <a:rPr lang="pl-PL" sz="1000" dirty="0" smtClean="0">
                          <a:effectLst/>
                        </a:rPr>
                        <a:t>Hiszpania, </a:t>
                      </a:r>
                      <a:r>
                        <a:rPr lang="pl-PL" sz="1000" dirty="0">
                          <a:effectLst/>
                        </a:rPr>
                        <a:t>Malta</a:t>
                      </a:r>
                      <a:r>
                        <a:rPr lang="pl-PL" sz="1000" dirty="0" smtClean="0">
                          <a:effectLst/>
                        </a:rPr>
                        <a:t>, Niderlandy, </a:t>
                      </a:r>
                      <a:r>
                        <a:rPr lang="pl-PL" sz="1000" dirty="0">
                          <a:effectLst/>
                        </a:rPr>
                        <a:t>Niemcy, Portugalia, Włochy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Grupa </a:t>
                      </a:r>
                      <a:r>
                        <a:rPr lang="pl-PL" sz="1000" dirty="0" smtClean="0">
                          <a:effectLst/>
                        </a:rPr>
                        <a:t>2 </a:t>
                      </a:r>
                      <a:r>
                        <a:rPr lang="pl-PL" sz="1000" dirty="0">
                          <a:effectLst/>
                        </a:rPr>
                        <a:t>– Bułgaria, Chorwacja, Czechy, Estonia, Litwa, Łotwa, Macedonia Północna, Malta, Rumunia, Serbia, Słowacja, Słowenia, Turcja, </a:t>
                      </a:r>
                      <a:r>
                        <a:rPr lang="pl-PL" sz="1000" dirty="0" smtClean="0">
                          <a:effectLst/>
                        </a:rPr>
                        <a:t>Węgry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Wielka</a:t>
                      </a:r>
                      <a:r>
                        <a:rPr lang="pl-PL" sz="10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Brytania tylko do 31.05.2023</a:t>
                      </a:r>
                      <a:endParaRPr lang="pl-PL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600 EUR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FF0000"/>
                          </a:solidFill>
                          <a:effectLst/>
                        </a:rPr>
                        <a:t>620 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Kraje</a:t>
                      </a:r>
                      <a:r>
                        <a:rPr lang="pl-PL" sz="10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Partnerskie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 EUR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746400" y="5812051"/>
            <a:ext cx="8201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  <a:latin typeface="+mj-lt"/>
              </a:rPr>
              <a:t>  + 250 EUR m/c dla osób z niepełnosprawnościami i pobierających stypendium socjalne na </a:t>
            </a:r>
            <a:r>
              <a:rPr lang="pl-PL" sz="1200" dirty="0" smtClean="0">
                <a:solidFill>
                  <a:srgbClr val="0070C0"/>
                </a:solidFill>
                <a:latin typeface="+mj-lt"/>
              </a:rPr>
              <a:t>UW*</a:t>
            </a:r>
            <a:endParaRPr lang="pl-PL" sz="1200" dirty="0">
              <a:solidFill>
                <a:srgbClr val="0070C0"/>
              </a:solidFill>
              <a:latin typeface="+mj-lt"/>
            </a:endParaRPr>
          </a:p>
          <a:p>
            <a:r>
              <a:rPr lang="pl-PL" sz="1200" dirty="0">
                <a:solidFill>
                  <a:srgbClr val="0070C0"/>
                </a:solidFill>
                <a:latin typeface="+mj-lt"/>
              </a:rPr>
              <a:t>  + 50 EUR dodatku na zieloną podróż +do 4 dni ryczałtu na podróż przy korzystaniu z ekologicznych form   </a:t>
            </a:r>
          </a:p>
          <a:p>
            <a:r>
              <a:rPr lang="pl-PL" sz="1200" dirty="0">
                <a:solidFill>
                  <a:srgbClr val="0070C0"/>
                </a:solidFill>
                <a:latin typeface="+mj-lt"/>
              </a:rPr>
              <a:t>     </a:t>
            </a:r>
            <a:r>
              <a:rPr lang="pl-PL" sz="1200" dirty="0" smtClean="0">
                <a:solidFill>
                  <a:srgbClr val="0070C0"/>
                </a:solidFill>
                <a:latin typeface="+mj-lt"/>
              </a:rPr>
              <a:t>transportu*</a:t>
            </a:r>
          </a:p>
          <a:p>
            <a:r>
              <a:rPr lang="pl-PL" sz="800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* Nie dotyczy UK</a:t>
            </a:r>
            <a:endParaRPr lang="pl-PL" sz="8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/>
        </p:nvSpPr>
        <p:spPr>
          <a:xfrm rot="5400000">
            <a:off x="-38479" y="38477"/>
            <a:ext cx="692731" cy="6157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8" name="Łącznik prosty 5">
            <a:extLst>
              <a:ext uri="{FF2B5EF4-FFF2-40B4-BE49-F238E27FC236}">
                <a16:creationId xmlns:a16="http://schemas.microsoft.com/office/drawing/2014/main" id="{641BE045-EDF3-464D-AD8F-AD52137470B9}"/>
              </a:ext>
            </a:extLst>
          </p:cNvPr>
          <p:cNvCxnSpPr/>
          <p:nvPr/>
        </p:nvCxnSpPr>
        <p:spPr>
          <a:xfrm flipV="1">
            <a:off x="-1" y="1265310"/>
            <a:ext cx="9143999" cy="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86D26-5B18-4C2C-91CA-F7CD97B2F9FC}"/>
              </a:ext>
            </a:extLst>
          </p:cNvPr>
          <p:cNvSpPr txBox="1"/>
          <p:nvPr/>
        </p:nvSpPr>
        <p:spPr>
          <a:xfrm>
            <a:off x="1552409" y="39646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Nowości w programie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F5F26-E9A5-424E-8E8D-8A3A0DFFB1D8}"/>
              </a:ext>
            </a:extLst>
          </p:cNvPr>
          <p:cNvSpPr txBox="1"/>
          <p:nvPr/>
        </p:nvSpPr>
        <p:spPr>
          <a:xfrm>
            <a:off x="407146" y="1561128"/>
            <a:ext cx="8329703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sz="1200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defRPr/>
            </a:pP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      </a:t>
            </a:r>
            <a:r>
              <a:rPr lang="pl-PL" b="1" dirty="0" err="1">
                <a:solidFill>
                  <a:srgbClr val="0070C0"/>
                </a:solidFill>
                <a:latin typeface="Arial Nova Light"/>
                <a:cs typeface="Calibri"/>
              </a:rPr>
              <a:t>Short</a:t>
            </a: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 </a:t>
            </a:r>
            <a:r>
              <a:rPr lang="pl-PL" b="1" dirty="0" err="1">
                <a:solidFill>
                  <a:srgbClr val="0070C0"/>
                </a:solidFill>
                <a:latin typeface="Arial Nova Light"/>
                <a:cs typeface="Calibri"/>
              </a:rPr>
              <a:t>Doctoral</a:t>
            </a: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 </a:t>
            </a:r>
            <a:r>
              <a:rPr lang="pl-PL" b="1" dirty="0" err="1">
                <a:solidFill>
                  <a:srgbClr val="0070C0"/>
                </a:solidFill>
                <a:latin typeface="Arial Nova Light"/>
                <a:cs typeface="Calibri"/>
              </a:rPr>
              <a:t>Mobility</a:t>
            </a:r>
            <a:r>
              <a:rPr lang="pl-PL" b="1" dirty="0">
                <a:solidFill>
                  <a:srgbClr val="0070C0"/>
                </a:solidFill>
                <a:latin typeface="Arial Nova Light"/>
                <a:cs typeface="Calibri"/>
              </a:rPr>
              <a:t> </a:t>
            </a: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(Krótkoterminowa mobilność doktorantów)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70C0"/>
                </a:solidFill>
                <a:latin typeface="Arial Nova Light"/>
                <a:cs typeface="Calibri"/>
              </a:rPr>
              <a:t>Wyjazdy od 5 do 30 dni do uczelni programu w ramach umów, które będą mogły zostać zawarte przez Szkoły Doktorskie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Finansowanie: 70 EUR / dzień (+100 EUR dla studentów otrzymujących stypendium socjalne UW lub studentów z niepełnosprawnościami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)</a:t>
            </a: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B050"/>
              </a:buClr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konieczności uzyskania 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ECTS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Konkurs dot. krótkoterminowych praktyk trwa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Bark konkursu dot. krótkoterminowych częściowych studiów z powodu braku umów E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+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err="1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Blended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  <a:r>
              <a:rPr lang="pl-PL" dirty="0" err="1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Intensive</a:t>
            </a:r>
            <a:r>
              <a:rPr lang="pl-PL" dirty="0" smtClean="0">
                <a:solidFill>
                  <a:srgbClr val="0070C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Programme (BIP)</a:t>
            </a: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defRPr/>
            </a:pPr>
            <a:endParaRPr lang="pl-PL" dirty="0">
              <a:solidFill>
                <a:srgbClr val="0070C0"/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Łącznik prosty 7">
            <a:extLst>
              <a:ext uri="{FF2B5EF4-FFF2-40B4-BE49-F238E27FC236}">
                <a16:creationId xmlns:a16="http://schemas.microsoft.com/office/drawing/2014/main" id="{278A3369-94C2-4AC4-902C-A5BD4D644D2D}"/>
              </a:ext>
            </a:extLst>
          </p:cNvPr>
          <p:cNvCxnSpPr>
            <a:cxnSpLocks/>
          </p:cNvCxnSpPr>
          <p:nvPr/>
        </p:nvCxnSpPr>
        <p:spPr>
          <a:xfrm>
            <a:off x="6012549" y="-1"/>
            <a:ext cx="0" cy="1238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3">
            <a:extLst>
              <a:ext uri="{FF2B5EF4-FFF2-40B4-BE49-F238E27FC236}">
                <a16:creationId xmlns:a16="http://schemas.microsoft.com/office/drawing/2014/main" id="{89014348-E3BB-435A-B9E9-25DB1CB00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69" y="0"/>
            <a:ext cx="6631757" cy="383357"/>
          </a:xfrm>
        </p:spPr>
        <p:txBody>
          <a:bodyPr>
            <a:normAutofit/>
          </a:bodyPr>
          <a:lstStyle/>
          <a:p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bwz.uw.edu.pl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489"/>
            <a:ext cx="9144000" cy="5337021"/>
          </a:xfrm>
          <a:prstGeom prst="rect">
            <a:avLst/>
          </a:prstGeom>
        </p:spPr>
      </p:pic>
      <p:sp>
        <p:nvSpPr>
          <p:cNvPr id="6" name="Arrow: Down 8">
            <a:extLst>
              <a:ext uri="{FF2B5EF4-FFF2-40B4-BE49-F238E27FC236}">
                <a16:creationId xmlns:a16="http://schemas.microsoft.com/office/drawing/2014/main" id="{455967A3-7346-4654-B584-7CC1F1AE255C}"/>
              </a:ext>
            </a:extLst>
          </p:cNvPr>
          <p:cNvSpPr/>
          <p:nvPr/>
        </p:nvSpPr>
        <p:spPr>
          <a:xfrm rot="19158872">
            <a:off x="2643102" y="3974570"/>
            <a:ext cx="148852" cy="74066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333693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989"/>
            <a:ext cx="8460646" cy="3673812"/>
          </a:xfrm>
          <a:prstGeom prst="rect">
            <a:avLst/>
          </a:prstGeom>
        </p:spPr>
      </p:pic>
      <p:sp>
        <p:nvSpPr>
          <p:cNvPr id="3" name="Strzałka w dół 2"/>
          <p:cNvSpPr/>
          <p:nvPr/>
        </p:nvSpPr>
        <p:spPr>
          <a:xfrm rot="3533462">
            <a:off x="6592388" y="3265714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65721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80"/>
            <a:ext cx="9144000" cy="5087639"/>
          </a:xfrm>
          <a:prstGeom prst="rect">
            <a:avLst/>
          </a:prstGeom>
        </p:spPr>
      </p:pic>
      <p:sp>
        <p:nvSpPr>
          <p:cNvPr id="2" name="Elipsa 1"/>
          <p:cNvSpPr/>
          <p:nvPr/>
        </p:nvSpPr>
        <p:spPr>
          <a:xfrm>
            <a:off x="1264023" y="932329"/>
            <a:ext cx="1524001" cy="6185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03014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Motyw_prezentacji_UW_logotyp angielski">
  <a:themeElements>
    <a:clrScheme name="Niestandardowy 4">
      <a:dk1>
        <a:srgbClr val="000000"/>
      </a:dk1>
      <a:lt1>
        <a:srgbClr val="FFFFFF"/>
      </a:lt1>
      <a:dk2>
        <a:srgbClr val="00447A"/>
      </a:dk2>
      <a:lt2>
        <a:srgbClr val="FFFFFF"/>
      </a:lt2>
      <a:accent1>
        <a:srgbClr val="0092CE"/>
      </a:accent1>
      <a:accent2>
        <a:srgbClr val="F9B531"/>
      </a:accent2>
      <a:accent3>
        <a:srgbClr val="C4D121"/>
      </a:accent3>
      <a:accent4>
        <a:srgbClr val="E76153"/>
      </a:accent4>
      <a:accent5>
        <a:srgbClr val="34BCE5"/>
      </a:accent5>
      <a:accent6>
        <a:srgbClr val="A6DBF4"/>
      </a:accent6>
      <a:hlink>
        <a:srgbClr val="00589B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709a649f-a6a4-42aa-8c79-00ae921a754c" xsi:nil="true"/>
    <DefaultSectionNames xmlns="709a649f-a6a4-42aa-8c79-00ae921a754c" xsi:nil="true"/>
    <Is_Collaboration_Space_Locked xmlns="709a649f-a6a4-42aa-8c79-00ae921a754c" xsi:nil="true"/>
    <NotebookType xmlns="709a649f-a6a4-42aa-8c79-00ae921a754c" xsi:nil="true"/>
    <FolderType xmlns="709a649f-a6a4-42aa-8c79-00ae921a754c" xsi:nil="true"/>
    <Distribution_Groups xmlns="709a649f-a6a4-42aa-8c79-00ae921a754c" xsi:nil="true"/>
    <IsNotebookLocked xmlns="709a649f-a6a4-42aa-8c79-00ae921a754c" xsi:nil="true"/>
    <Owner xmlns="709a649f-a6a4-42aa-8c79-00ae921a754c">
      <UserInfo>
        <DisplayName/>
        <AccountId xsi:nil="true"/>
        <AccountType/>
      </UserInfo>
    </Owner>
    <Leaders xmlns="709a649f-a6a4-42aa-8c79-00ae921a754c">
      <UserInfo>
        <DisplayName/>
        <AccountId xsi:nil="true"/>
        <AccountType/>
      </UserInfo>
    </Leaders>
    <Has_Leaders_Only_SectionGroup xmlns="709a649f-a6a4-42aa-8c79-00ae921a754c" xsi:nil="true"/>
    <TeamsChannelId xmlns="709a649f-a6a4-42aa-8c79-00ae921a754c" xsi:nil="true"/>
    <Invited_Leaders xmlns="709a649f-a6a4-42aa-8c79-00ae921a754c" xsi:nil="true"/>
    <CultureName xmlns="709a649f-a6a4-42aa-8c79-00ae921a754c" xsi:nil="true"/>
    <Templates xmlns="709a649f-a6a4-42aa-8c79-00ae921a754c" xsi:nil="true"/>
    <Math_Settings xmlns="709a649f-a6a4-42aa-8c79-00ae921a754c" xsi:nil="true"/>
    <Members xmlns="709a649f-a6a4-42aa-8c79-00ae921a754c">
      <UserInfo>
        <DisplayName/>
        <AccountId xsi:nil="true"/>
        <AccountType/>
      </UserInfo>
    </Members>
    <Member_Groups xmlns="709a649f-a6a4-42aa-8c79-00ae921a754c">
      <UserInfo>
        <DisplayName/>
        <AccountId xsi:nil="true"/>
        <AccountType/>
      </UserInfo>
    </Member_Groups>
    <Invited_Members xmlns="709a649f-a6a4-42aa-8c79-00ae921a754c" xsi:nil="true"/>
    <AppVersion xmlns="709a649f-a6a4-42aa-8c79-00ae921a754c" xsi:nil="true"/>
    <LMS_Mappings xmlns="709a649f-a6a4-42aa-8c79-00ae921a7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B92D049A237F4F91D17825FE9FB958" ma:contentTypeVersion="33" ma:contentTypeDescription="Utwórz nowy dokument." ma:contentTypeScope="" ma:versionID="101672415f4b224fecca03d3973b317a">
  <xsd:schema xmlns:xsd="http://www.w3.org/2001/XMLSchema" xmlns:xs="http://www.w3.org/2001/XMLSchema" xmlns:p="http://schemas.microsoft.com/office/2006/metadata/properties" xmlns:ns2="709a649f-a6a4-42aa-8c79-00ae921a754c" xmlns:ns3="35de1019-1a4f-4349-9f14-ee753c10dbd0" targetNamespace="http://schemas.microsoft.com/office/2006/metadata/properties" ma:root="true" ma:fieldsID="53726575f3407326502299d6c4a09629" ns2:_="" ns3:_="">
    <xsd:import namespace="709a649f-a6a4-42aa-8c79-00ae921a754c"/>
    <xsd:import namespace="35de1019-1a4f-4349-9f14-ee753c10dbd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a649f-a6a4-42aa-8c79-00ae921a754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e1019-1a4f-4349-9f14-ee753c10dbd0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EBF3F8-2243-49BF-BBBF-07E82E37E0F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5de1019-1a4f-4349-9f14-ee753c10dbd0"/>
    <ds:schemaRef ds:uri="http://purl.org/dc/elements/1.1/"/>
    <ds:schemaRef ds:uri="http://schemas.microsoft.com/office/2006/documentManagement/types"/>
    <ds:schemaRef ds:uri="709a649f-a6a4-42aa-8c79-00ae921a754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296593-849D-4FF8-885F-57EF3C1E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B019D-7A76-4CA1-BDC5-71BF07FBB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a649f-a6a4-42aa-8c79-00ae921a754c"/>
    <ds:schemaRef ds:uri="35de1019-1a4f-4349-9f14-ee753c10d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502</Words>
  <Application>Microsoft Office PowerPoint</Application>
  <PresentationFormat>Pokaz na ekranie (4:3)</PresentationFormat>
  <Paragraphs>120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Roboto Light</vt:lpstr>
      <vt:lpstr>Arial Nova Light</vt:lpstr>
      <vt:lpstr>Calibri</vt:lpstr>
      <vt:lpstr>Dubai Light</vt:lpstr>
      <vt:lpstr>Wingdings</vt:lpstr>
      <vt:lpstr>Arial</vt:lpstr>
      <vt:lpstr>Roboto Medium</vt:lpstr>
      <vt:lpstr>Times New Roman</vt:lpstr>
      <vt:lpstr>Ebrima</vt:lpstr>
      <vt:lpstr>Courier New</vt:lpstr>
      <vt:lpstr>Motyw_prezentacji_UW_logotyp angielski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bwz.uw.edu.pl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Monika Satała</cp:lastModifiedBy>
  <cp:revision>431</cp:revision>
  <dcterms:created xsi:type="dcterms:W3CDTF">2017-02-20T13:47:12Z</dcterms:created>
  <dcterms:modified xsi:type="dcterms:W3CDTF">2022-10-06T08:06:35Z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0x0101008AB92D049A237F4F91D17825FE9FB958</vt:lpwstr>
  </property>
</Properties>
</file>